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1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356404-9D69-1641-A9DA-3710B5C4BC2F}">
          <p14:sldIdLst>
            <p14:sldId id="256"/>
            <p14:sldId id="259"/>
            <p14:sldId id="257"/>
            <p14:sldId id="258"/>
            <p14:sldId id="262"/>
            <p14:sldId id="261"/>
            <p14:sldId id="265"/>
            <p14:sldId id="266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6006"/>
  </p:normalViewPr>
  <p:slideViewPr>
    <p:cSldViewPr snapToGrid="0" snapToObjects="1">
      <p:cViewPr>
        <p:scale>
          <a:sx n="113" d="100"/>
          <a:sy n="113" d="100"/>
        </p:scale>
        <p:origin x="52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by.Hocking@nau.edu" TargetMode="External"/><Relationship Id="rId2" Type="http://schemas.openxmlformats.org/officeDocument/2006/relationships/hyperlink" Target="mailto:da2343@nau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yingfang/CCLasso" TargetMode="External"/><Relationship Id="rId2" Type="http://schemas.openxmlformats.org/officeDocument/2006/relationships/hyperlink" Target="https://rdrr.io/github/zdk123/SpiecEasi/man/sparc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uido-s/netmeta" TargetMode="External"/><Relationship Id="rId5" Type="http://schemas.openxmlformats.org/officeDocument/2006/relationships/hyperlink" Target="https://github.com/ramellose/CoNetinR" TargetMode="External"/><Relationship Id="rId4" Type="http://schemas.openxmlformats.org/officeDocument/2006/relationships/hyperlink" Target="https://faculty.wcas.northwestern.edu/hji403/REBACCA.htm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nglab/mLDM" TargetMode="External"/><Relationship Id="rId3" Type="http://schemas.openxmlformats.org/officeDocument/2006/relationships/hyperlink" Target="https://github.com/stefpeschel/NetCoMi" TargetMode="External"/><Relationship Id="rId7" Type="http://schemas.openxmlformats.org/officeDocument/2006/relationships/hyperlink" Target="https://cran.r-project.org/web/packages/MInt/" TargetMode="External"/><Relationship Id="rId2" Type="http://schemas.openxmlformats.org/officeDocument/2006/relationships/hyperlink" Target="https://github.com/huayingfang/gCod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hatava/MixMPLN" TargetMode="External"/><Relationship Id="rId11" Type="http://schemas.openxmlformats.org/officeDocument/2006/relationships/hyperlink" Target="https://github.com/MinJinHa/COZINE" TargetMode="External"/><Relationship Id="rId5" Type="http://schemas.openxmlformats.org/officeDocument/2006/relationships/hyperlink" Target="https://github.com/kevinmcgregor/mdine" TargetMode="External"/><Relationship Id="rId10" Type="http://schemas.openxmlformats.org/officeDocument/2006/relationships/hyperlink" Target="https://github.com/shuangj00/HARMONIES" TargetMode="External"/><Relationship Id="rId4" Type="http://schemas.openxmlformats.org/officeDocument/2006/relationships/hyperlink" Target="https://github.com/zdk123/SpiecEasi" TargetMode="External"/><Relationship Id="rId9" Type="http://schemas.openxmlformats.org/officeDocument/2006/relationships/hyperlink" Target="https://cran.r-project.org/web/packages/harmony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0D1D-A32F-7D40-9B74-0A5E93913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574767"/>
            <a:ext cx="8915399" cy="22337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Network Analysis Methods for studying microbial communities : A mini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E067A-2D02-144A-8122-7C3CD2A45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1159" y="3317966"/>
            <a:ext cx="4365847" cy="31612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An in-depth peer review of the Network Analysis Methods by :</a:t>
            </a:r>
          </a:p>
          <a:p>
            <a:r>
              <a:rPr lang="en-US" dirty="0"/>
              <a:t>Daniel Agyapong </a:t>
            </a:r>
          </a:p>
          <a:p>
            <a:r>
              <a:rPr lang="en-US" dirty="0">
                <a:hlinkClick r:id="rId2"/>
              </a:rPr>
              <a:t>da2343@nau.edu</a:t>
            </a:r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year PhD student</a:t>
            </a:r>
          </a:p>
          <a:p>
            <a:endParaRPr lang="en-US" dirty="0"/>
          </a:p>
          <a:p>
            <a:r>
              <a:rPr lang="en-US" dirty="0"/>
              <a:t>Dr. Toby Hocking</a:t>
            </a:r>
          </a:p>
          <a:p>
            <a:r>
              <a:rPr lang="en-US" dirty="0">
                <a:hlinkClick r:id="rId3"/>
              </a:rPr>
              <a:t>Toby.Hocking@nau.edu</a:t>
            </a:r>
            <a:endParaRPr lang="en-US" dirty="0"/>
          </a:p>
          <a:p>
            <a:r>
              <a:rPr lang="en-US" dirty="0"/>
              <a:t>Machine Learning Director</a:t>
            </a:r>
          </a:p>
          <a:p>
            <a:endParaRPr lang="en-US" dirty="0"/>
          </a:p>
        </p:txBody>
      </p:sp>
      <p:pic>
        <p:nvPicPr>
          <p:cNvPr id="1026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A2B4ED31-AED3-194E-86B0-95E29E30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189" y="3435531"/>
            <a:ext cx="22407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nuTvy4xPmPpqyZw1wPJaJ2AnXTtCM6DCXqOfmE3Zq8vBAkfcWrUnJFvne4_oWkvwBt7-2cCu3wAnp1jG0qon6AagPXYKxq1dByOC3V58G9vrLUEV3JTJGTIwXtMOwLd0kAOFsb8FHx7w9eDG9zgBCVNGgZWNXkqX4z3GS6FVbwYgdTvBXNNZGaVISnI3tcTMsxbZmg">
            <a:extLst>
              <a:ext uri="{FF2B5EF4-FFF2-40B4-BE49-F238E27FC236}">
                <a16:creationId xmlns:a16="http://schemas.microsoft.com/office/drawing/2014/main" id="{09479978-E553-5145-935A-FD0DA7A9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5697"/>
            <a:ext cx="1849819" cy="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spLfQ3su2FZqMfZcn5gWHivxKwXBOqboKvKjSk8GDY4Bj7r6HfPJ6XgpKPDZxyKXxwjTt8zlFxhkkSPQlT2m9XlnFY1XE0TNPgdGwEz7mtQA4Z4dJA7zCxJDIkYoe98SmubfWDmxp5AMIa3RJCSgVUyOSRxnNO6FbBQiXTpazsCtInXzxScNNF4CP15sL1Vw9ar1pw">
            <a:extLst>
              <a:ext uri="{FF2B5EF4-FFF2-40B4-BE49-F238E27FC236}">
                <a16:creationId xmlns:a16="http://schemas.microsoft.com/office/drawing/2014/main" id="{1AA4C548-6BB2-C147-91AA-66BB8721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0"/>
            <a:ext cx="2009503" cy="12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95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201D-D361-E045-BFC6-D741ED87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28600"/>
            <a:ext cx="891168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9AC8D-1A10-CD47-AC73-7C98B7EA7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15343"/>
            <a:ext cx="8915400" cy="5579904"/>
          </a:xfrm>
        </p:spPr>
        <p:txBody>
          <a:bodyPr/>
          <a:lstStyle/>
          <a:p>
            <a:r>
              <a:rPr lang="en-US" dirty="0"/>
              <a:t>Microbial communities consist of micro-organisms such as bacteria, virus and fungi. </a:t>
            </a:r>
          </a:p>
          <a:p>
            <a:endParaRPr lang="en-US" dirty="0"/>
          </a:p>
          <a:p>
            <a:r>
              <a:rPr lang="en-US" dirty="0"/>
              <a:t>Micro-organisms have built robust ecosystems in various environments such as soil, sea water and various human organs. </a:t>
            </a:r>
          </a:p>
          <a:p>
            <a:endParaRPr lang="en-US" dirty="0"/>
          </a:p>
          <a:p>
            <a:r>
              <a:rPr lang="en-US" dirty="0"/>
              <a:t>Extensive research has been done on interactions between host and its microbiome.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studies have revealed several cases of complex dynamics including trans-kingdom interactions between these micro-organisms and their effects on the host. </a:t>
            </a:r>
          </a:p>
          <a:p>
            <a:endParaRPr lang="en-US" dirty="0"/>
          </a:p>
          <a:p>
            <a:r>
              <a:rPr lang="en-US" dirty="0"/>
              <a:t>Network-based analytical approaches have helped in the study of systems with complex microbial interactions.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h4.googleusercontent.com/nuTvy4xPmPpqyZw1wPJaJ2AnXTtCM6DCXqOfmE3Zq8vBAkfcWrUnJFvne4_oWkvwBt7-2cCu3wAnp1jG0qon6AagPXYKxq1dByOC3V58G9vrLUEV3JTJGTIwXtMOwLd0kAOFsb8FHx7w9eDG9zgBCVNGgZWNXkqX4z3GS6FVbwYgdTvBXNNZGaVISnI3tcTMsxbZmg">
            <a:extLst>
              <a:ext uri="{FF2B5EF4-FFF2-40B4-BE49-F238E27FC236}">
                <a16:creationId xmlns:a16="http://schemas.microsoft.com/office/drawing/2014/main" id="{3929551A-6610-8B48-8957-340D1448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81" y="228600"/>
            <a:ext cx="1849819" cy="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56D1B-3390-FC47-A95E-911AC70D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" y="1215342"/>
            <a:ext cx="1953491" cy="2036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662BD-A161-EE44-821E-33509DC1D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9" y="3286830"/>
            <a:ext cx="1953491" cy="181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105128-0C85-174C-9F3D-1C63DA92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08" y="5137601"/>
            <a:ext cx="1953491" cy="16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201D-D361-E045-BFC6-D741ED87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228600"/>
            <a:ext cx="7749256" cy="55630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4" descr="https://lh4.googleusercontent.com/nuTvy4xPmPpqyZw1wPJaJ2AnXTtCM6DCXqOfmE3Zq8vBAkfcWrUnJFvne4_oWkvwBt7-2cCu3wAnp1jG0qon6AagPXYKxq1dByOC3V58G9vrLUEV3JTJGTIwXtMOwLd0kAOFsb8FHx7w9eDG9zgBCVNGgZWNXkqX4z3GS6FVbwYgdTvBXNNZGaVISnI3tcTMsxbZmg">
            <a:extLst>
              <a:ext uri="{FF2B5EF4-FFF2-40B4-BE49-F238E27FC236}">
                <a16:creationId xmlns:a16="http://schemas.microsoft.com/office/drawing/2014/main" id="{3929551A-6610-8B48-8957-340D1448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81" y="228600"/>
            <a:ext cx="1849819" cy="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56D1B-3390-FC47-A95E-911AC70DA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09" y="1215342"/>
            <a:ext cx="1953491" cy="2036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662BD-A161-EE44-821E-33509DC1D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09" y="3286830"/>
            <a:ext cx="1953491" cy="181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105128-0C85-174C-9F3D-1C63DA923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08" y="5137601"/>
            <a:ext cx="1953491" cy="1657646"/>
          </a:xfrm>
          <a:prstGeom prst="rect">
            <a:avLst/>
          </a:prstGeom>
        </p:spPr>
      </p:pic>
      <p:pic>
        <p:nvPicPr>
          <p:cNvPr id="14" name="microbe-edited.mp4">
            <a:hlinkClick r:id="" action="ppaction://media"/>
            <a:extLst>
              <a:ext uri="{FF2B5EF4-FFF2-40B4-BE49-F238E27FC236}">
                <a16:creationId xmlns:a16="http://schemas.microsoft.com/office/drawing/2014/main" id="{D31C2851-686A-354C-B81B-1D5ABA233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53051" y="1230506"/>
            <a:ext cx="7029005" cy="3778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D95452-0D8D-0540-879B-2349B4891212}"/>
              </a:ext>
            </a:extLst>
          </p:cNvPr>
          <p:cNvSpPr/>
          <p:nvPr/>
        </p:nvSpPr>
        <p:spPr>
          <a:xfrm>
            <a:off x="2953051" y="5966424"/>
            <a:ext cx="6333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Ref:  </a:t>
            </a:r>
            <a:r>
              <a:rPr lang="en-US" i="1" dirty="0">
                <a:solidFill>
                  <a:srgbClr val="FF0000"/>
                </a:solidFill>
              </a:rPr>
              <a:t>https://</a:t>
            </a:r>
            <a:r>
              <a:rPr lang="en-US" i="1" dirty="0" err="1">
                <a:solidFill>
                  <a:srgbClr val="FF0000"/>
                </a:solidFill>
              </a:rPr>
              <a:t>www.youtube.com</a:t>
            </a:r>
            <a:r>
              <a:rPr lang="en-US" i="1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watch?v</a:t>
            </a:r>
            <a:r>
              <a:rPr lang="en-US" i="1" dirty="0">
                <a:solidFill>
                  <a:srgbClr val="FF0000"/>
                </a:solidFill>
              </a:rPr>
              <a:t>=</a:t>
            </a:r>
            <a:r>
              <a:rPr lang="en-US" i="1" dirty="0" err="1">
                <a:solidFill>
                  <a:srgbClr val="FF0000"/>
                </a:solidFill>
              </a:rPr>
              <a:t>c_ZRZkU-FEw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A1147-97F8-8E46-87AD-3A8F2ABD9820}"/>
              </a:ext>
            </a:extLst>
          </p:cNvPr>
          <p:cNvSpPr txBox="1"/>
          <p:nvPr/>
        </p:nvSpPr>
        <p:spPr>
          <a:xfrm>
            <a:off x="2953051" y="5597092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microbes that live in humans</a:t>
            </a:r>
          </a:p>
        </p:txBody>
      </p:sp>
    </p:spTree>
    <p:extLst>
      <p:ext uri="{BB962C8B-B14F-4D97-AF65-F5344CB8AC3E}">
        <p14:creationId xmlns:p14="http://schemas.microsoft.com/office/powerpoint/2010/main" val="34426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6308-CBC7-4A4C-8779-55FE7CC5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637" y="252254"/>
            <a:ext cx="5408075" cy="619474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1DEDF-9F85-DC4E-8921-2905E524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262" y="871728"/>
            <a:ext cx="9273476" cy="5646030"/>
          </a:xfrm>
        </p:spPr>
        <p:txBody>
          <a:bodyPr>
            <a:normAutofit/>
          </a:bodyPr>
          <a:lstStyle/>
          <a:p>
            <a:r>
              <a:rPr lang="en-US" dirty="0"/>
              <a:t>The literature gives an overview of simple </a:t>
            </a:r>
            <a:r>
              <a:rPr lang="en-US" b="1" dirty="0"/>
              <a:t>correlation</a:t>
            </a:r>
            <a:r>
              <a:rPr lang="en-US" dirty="0"/>
              <a:t> and complex </a:t>
            </a:r>
            <a:r>
              <a:rPr lang="en-US" b="1" dirty="0"/>
              <a:t>conditional dependence-based</a:t>
            </a:r>
            <a:r>
              <a:rPr lang="en-US" dirty="0"/>
              <a:t> methods used to infer intra-kingdom interactions.</a:t>
            </a:r>
          </a:p>
          <a:p>
            <a:r>
              <a:rPr lang="en-US" dirty="0"/>
              <a:t>There are also various </a:t>
            </a:r>
            <a:r>
              <a:rPr lang="en-US" b="1" dirty="0"/>
              <a:t>network-based</a:t>
            </a:r>
            <a:r>
              <a:rPr lang="en-US" dirty="0"/>
              <a:t> methods for trans-kingdom analysis.</a:t>
            </a:r>
          </a:p>
          <a:p>
            <a:r>
              <a:rPr lang="en-US" dirty="0"/>
              <a:t>For simplicity of usage, there are also many packages in various programming languages like R and Python that replicate the functionality of these methods. </a:t>
            </a:r>
          </a:p>
          <a:p>
            <a:r>
              <a:rPr lang="en-US" dirty="0"/>
              <a:t>Decoding complex microbial co-occurrence relationships is associated with three main challenges. </a:t>
            </a:r>
          </a:p>
          <a:p>
            <a:endParaRPr lang="en-US" dirty="0"/>
          </a:p>
        </p:txBody>
      </p:sp>
      <p:pic>
        <p:nvPicPr>
          <p:cNvPr id="6" name="Picture 4" descr="https://lh4.googleusercontent.com/nuTvy4xPmPpqyZw1wPJaJ2AnXTtCM6DCXqOfmE3Zq8vBAkfcWrUnJFvne4_oWkvwBt7-2cCu3wAnp1jG0qon6AagPXYKxq1dByOC3V58G9vrLUEV3JTJGTIwXtMOwLd0kAOFsb8FHx7w9eDG9zgBCVNGgZWNXkqX4z3GS6FVbwYgdTvBXNNZGaVISnI3tcTMsxbZmg">
            <a:extLst>
              <a:ext uri="{FF2B5EF4-FFF2-40B4-BE49-F238E27FC236}">
                <a16:creationId xmlns:a16="http://schemas.microsoft.com/office/drawing/2014/main" id="{DD765FE6-55C1-C745-91E9-32B74A72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81" y="228600"/>
            <a:ext cx="1849819" cy="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3B66A3-C7A7-874F-865D-1FF34B18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37" y="3413050"/>
            <a:ext cx="5490851" cy="34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ED8A-03D4-1841-8904-8BD29338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03556"/>
            <a:ext cx="3505199" cy="42578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A39B0-5F7C-D04C-AB7C-CC36DD9CB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6391" y="1588770"/>
            <a:ext cx="4827181" cy="4272279"/>
          </a:xfrm>
        </p:spPr>
        <p:txBody>
          <a:bodyPr/>
          <a:lstStyle/>
          <a:p>
            <a:r>
              <a:rPr lang="en-US" dirty="0"/>
              <a:t>The literature gives an overview of simple </a:t>
            </a:r>
            <a:r>
              <a:rPr lang="en-US" b="1" dirty="0"/>
              <a:t>correlation</a:t>
            </a:r>
            <a:r>
              <a:rPr lang="en-US" dirty="0"/>
              <a:t> and complex </a:t>
            </a:r>
            <a:r>
              <a:rPr lang="en-US" b="1" dirty="0"/>
              <a:t>conditional dependence-based</a:t>
            </a:r>
            <a:r>
              <a:rPr lang="en-US" dirty="0"/>
              <a:t> methods used to infer intra-kingdom interactions.</a:t>
            </a:r>
          </a:p>
          <a:p>
            <a:endParaRPr lang="en-US" dirty="0"/>
          </a:p>
          <a:p>
            <a:r>
              <a:rPr lang="en-US" dirty="0"/>
              <a:t>There are also various </a:t>
            </a:r>
            <a:r>
              <a:rPr lang="en-US" b="1" dirty="0"/>
              <a:t>network-based</a:t>
            </a:r>
            <a:r>
              <a:rPr lang="en-US" dirty="0"/>
              <a:t> methods for trans-kingdom analysis.</a:t>
            </a:r>
          </a:p>
          <a:p>
            <a:endParaRPr lang="en-US" dirty="0"/>
          </a:p>
          <a:p>
            <a:r>
              <a:rPr lang="en-US" dirty="0"/>
              <a:t>For simplicity of usage, there are also many packages in various programming languages like R and Python that replicate the functionality of these methods. </a:t>
            </a:r>
          </a:p>
          <a:p>
            <a:endParaRPr lang="en-US" dirty="0"/>
          </a:p>
          <a:p>
            <a:r>
              <a:rPr lang="en-US" dirty="0"/>
              <a:t>Decoding complex microbial co-occurrence relationships is associated with three main challenges.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E33802-2AD2-A540-B75D-1A347FF9F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8864" y="871870"/>
            <a:ext cx="3894694" cy="5198562"/>
          </a:xfrm>
        </p:spPr>
      </p:pic>
    </p:spTree>
    <p:extLst>
      <p:ext uri="{BB962C8B-B14F-4D97-AF65-F5344CB8AC3E}">
        <p14:creationId xmlns:p14="http://schemas.microsoft.com/office/powerpoint/2010/main" val="265732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B224F-CF5D-3D45-904F-411F621C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04" y="1184127"/>
            <a:ext cx="8766048" cy="5242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829E8-B564-2F47-89FB-6E5B25FD6EDA}"/>
              </a:ext>
            </a:extLst>
          </p:cNvPr>
          <p:cNvSpPr txBox="1"/>
          <p:nvPr/>
        </p:nvSpPr>
        <p:spPr>
          <a:xfrm>
            <a:off x="2344721" y="353130"/>
            <a:ext cx="8662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Workflow indicating the suitable network approaches depending on different challenges 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942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4C4A-BDA5-6947-92B7-9CA051F5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13" y="135007"/>
            <a:ext cx="5748757" cy="588001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Based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CFC789-45C3-9C46-B04A-8ADE644E0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873291"/>
              </p:ext>
            </p:extLst>
          </p:nvPr>
        </p:nvGraphicFramePr>
        <p:xfrm>
          <a:off x="180622" y="723009"/>
          <a:ext cx="11580847" cy="518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356">
                  <a:extLst>
                    <a:ext uri="{9D8B030D-6E8A-4147-A177-3AD203B41FA5}">
                      <a16:colId xmlns:a16="http://schemas.microsoft.com/office/drawing/2014/main" val="1356747322"/>
                    </a:ext>
                  </a:extLst>
                </a:gridCol>
                <a:gridCol w="6252491">
                  <a:extLst>
                    <a:ext uri="{9D8B030D-6E8A-4147-A177-3AD203B41FA5}">
                      <a16:colId xmlns:a16="http://schemas.microsoft.com/office/drawing/2014/main" val="1656058432"/>
                    </a:ext>
                  </a:extLst>
                </a:gridCol>
              </a:tblGrid>
              <a:tr h="324852">
                <a:tc>
                  <a:txBody>
                    <a:bodyPr/>
                    <a:lstStyle/>
                    <a:p>
                      <a:r>
                        <a:rPr lang="en-US" sz="1600" dirty="0"/>
                        <a:t>Tools/Packages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45996"/>
                  </a:ext>
                </a:extLst>
              </a:tr>
              <a:tr h="797363">
                <a:tc>
                  <a:txBody>
                    <a:bodyPr/>
                    <a:lstStyle/>
                    <a:p>
                      <a:r>
                        <a:rPr lang="en-US" sz="1600" dirty="0" err="1"/>
                        <a:t>SparCC</a:t>
                      </a:r>
                      <a:r>
                        <a:rPr lang="en-US" sz="1600" dirty="0"/>
                        <a:t> (2012)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2"/>
                        </a:rPr>
                        <a:t>https://rdrr.io/github/zdk123/SpiecEasi/man/sparcc.html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Pearson correlations via Bayesian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65775"/>
                  </a:ext>
                </a:extLst>
              </a:tr>
              <a:tr h="79736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CCLasso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(2015)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3"/>
                        </a:rPr>
                        <a:t>https://github.com/huayingfang/CCLasso</a:t>
                      </a:r>
                      <a:endParaRPr lang="en-US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Latent variable model with l1- norm shrinkage method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605664"/>
                  </a:ext>
                </a:extLst>
              </a:tr>
              <a:tr h="8897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REBACCA (2015)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4"/>
                        </a:rPr>
                        <a:t>https://faculty.wcas.northwestern.edu/hji403/REBACCA.htm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system using pairwise log ratios</a:t>
                      </a:r>
                      <a:endParaRPr lang="en-US" sz="1600" b="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31228"/>
                  </a:ext>
                </a:extLst>
              </a:tr>
              <a:tr h="797363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(2016)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Cytoscape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line tool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https://github.com/ramellose/CoNetinR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Bray and Curtis,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Kullback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Leibler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dissimilarity measures, Pearson and Spearman correlation, and mutual information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12494"/>
                  </a:ext>
                </a:extLst>
              </a:tr>
              <a:tr h="5611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Meta-Network (2019)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6"/>
                        </a:rPr>
                        <a:t>https://github.com/guido-s/netmeta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Hybrid method with Pearson Cor- relation and graph-based method FS-Weight method to study indirect relationships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78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5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4C4A-BDA5-6947-92B7-9CA051F5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13" y="135007"/>
            <a:ext cx="7223227" cy="588001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Dependence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CFC789-45C3-9C46-B04A-8ADE644E0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269024"/>
              </p:ext>
            </p:extLst>
          </p:nvPr>
        </p:nvGraphicFramePr>
        <p:xfrm>
          <a:off x="395111" y="723010"/>
          <a:ext cx="11311467" cy="60262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77445">
                  <a:extLst>
                    <a:ext uri="{9D8B030D-6E8A-4147-A177-3AD203B41FA5}">
                      <a16:colId xmlns:a16="http://schemas.microsoft.com/office/drawing/2014/main" val="1356747322"/>
                    </a:ext>
                  </a:extLst>
                </a:gridCol>
                <a:gridCol w="6534022">
                  <a:extLst>
                    <a:ext uri="{9D8B030D-6E8A-4147-A177-3AD203B41FA5}">
                      <a16:colId xmlns:a16="http://schemas.microsoft.com/office/drawing/2014/main" val="2258413958"/>
                    </a:ext>
                  </a:extLst>
                </a:gridCol>
              </a:tblGrid>
              <a:tr h="243561">
                <a:tc>
                  <a:txBody>
                    <a:bodyPr/>
                    <a:lstStyle/>
                    <a:p>
                      <a:r>
                        <a:rPr lang="en-US" sz="1200" dirty="0"/>
                        <a:t>Tools/Packages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Principles/Models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45996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r>
                        <a:rPr lang="en-US" sz="1200" dirty="0" err="1"/>
                        <a:t>gCoda</a:t>
                      </a:r>
                      <a:r>
                        <a:rPr lang="en-US" sz="1200" dirty="0"/>
                        <a:t> (2017)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2"/>
                        </a:rPr>
                        <a:t>https://github.com/huayingfang/gCoda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normal distribution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Majorization-Minimization algorithm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65775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NetComi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(2020) R package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3"/>
                        </a:rPr>
                        <a:t>https://github.com/stefpeschel/NetCoMi</a:t>
                      </a:r>
                      <a:endParaRPr lang="en-US" sz="12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Integrates extensive methods that take into account the special characteristics of amplicon data.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605664"/>
                  </a:ext>
                </a:extLst>
              </a:tr>
              <a:tr h="6246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SPIEC-EASI (2015) R package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4"/>
                        </a:rPr>
                        <a:t>https://github.com/zdk123/SpiecEasi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Graphical models using selecting neighborhoods or inverse covariance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31228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MDiNE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(2019) R package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https://github.com/kevinmcgregor/mdine</a:t>
                      </a:r>
                      <a:endParaRPr lang="en-US" sz="1200" dirty="0"/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Hierarchical Bayesian model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12494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MixMPLN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(2019) R package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6"/>
                        </a:rPr>
                        <a:t>https://github.com/sahatava/MixMPLN</a:t>
                      </a:r>
                      <a:endParaRPr lang="en-US" sz="12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Mixture of multivariate Poisson lognormal distribution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78025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 (2015) R package </a:t>
                      </a:r>
                      <a:endParaRPr lang="en-US" sz="12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7"/>
                        </a:rPr>
                        <a:t>https://cran.r-project.org/web/packages/MInt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Poisson-multivariate normal hierarchical model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61554"/>
                  </a:ext>
                </a:extLst>
              </a:tr>
              <a:tr h="568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mLDM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(2016) R package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https://github.com/tinglab/mLDM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Lognormal-Dirichlet Multinomial hierarchical model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074593"/>
                  </a:ext>
                </a:extLst>
              </a:tr>
              <a:tr h="643439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HARMONIES (2020) R package  </a:t>
                      </a:r>
                      <a:endParaRPr lang="en-US" sz="1200" dirty="0">
                        <a:hlinkClick r:id="rId9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10"/>
                        </a:rPr>
                        <a:t>https://github.com/shuangj00/HARMONIES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Zero-inflated negative binomial distribution with Dirichlet process prior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0223"/>
                  </a:ext>
                </a:extLst>
              </a:tr>
              <a:tr h="643439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COZINE R package (2020)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11"/>
                        </a:rPr>
                        <a:t>https://github.com/MinJinHa/COZINE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Gaussian Hurdle model 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2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29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FDE6-E5AE-D944-9E73-E080FFF6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86A5-784B-814D-934B-AD3F2BEA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www.liebertpub.com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/10.1089/cmb.2021.0406</a:t>
            </a:r>
          </a:p>
        </p:txBody>
      </p:sp>
    </p:spTree>
    <p:extLst>
      <p:ext uri="{BB962C8B-B14F-4D97-AF65-F5344CB8AC3E}">
        <p14:creationId xmlns:p14="http://schemas.microsoft.com/office/powerpoint/2010/main" val="50692598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{D3206E0C-1ED4-9D42-8A96-C5966B592627}tf10001069</Template>
  <TotalTime>1891</TotalTime>
  <Words>661</Words>
  <Application>Microsoft Macintosh PowerPoint</Application>
  <PresentationFormat>Widescreen</PresentationFormat>
  <Paragraphs>91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Network Analysis Methods for studying microbial communities : A mini review</vt:lpstr>
      <vt:lpstr>BACKGROUND</vt:lpstr>
      <vt:lpstr>BACKGROUND</vt:lpstr>
      <vt:lpstr>METHODOLOGY</vt:lpstr>
      <vt:lpstr>METHODOLOGY</vt:lpstr>
      <vt:lpstr>PowerPoint Presentation</vt:lpstr>
      <vt:lpstr>Correlation Based Methods</vt:lpstr>
      <vt:lpstr>Conditional Dependence Methods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Analysis Methods for studying microbial communities : A mini review</dc:title>
  <dc:creator>Microsoft Office User</dc:creator>
  <cp:lastModifiedBy>Microsoft Office User</cp:lastModifiedBy>
  <cp:revision>44</cp:revision>
  <dcterms:created xsi:type="dcterms:W3CDTF">2022-09-05T19:33:14Z</dcterms:created>
  <dcterms:modified xsi:type="dcterms:W3CDTF">2022-09-07T03:04:22Z</dcterms:modified>
</cp:coreProperties>
</file>